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DTD타이틀굴림" charset="1" panose="02000503000000000000"/>
      <p:regular r:id="rId27"/>
    </p:embeddedFont>
    <p:embeddedFont>
      <p:font typeface="Montserrat Classic" charset="1" panose="00000500000000000000"/>
      <p:regular r:id="rId28"/>
    </p:embeddedFont>
    <p:embeddedFont>
      <p:font typeface="TDTD원고딕" charset="1" panose="02000503000000000000"/>
      <p:regular r:id="rId29"/>
    </p:embeddedFont>
    <p:embeddedFont>
      <p:font typeface="TDTD평고딕" charset="1" panose="02000503000000000000"/>
      <p:regular r:id="rId30"/>
    </p:embeddedFont>
    <p:embeddedFont>
      <p:font typeface="Arita Dotum Light" charset="1" panose="02020603020101020101"/>
      <p:regular r:id="rId31"/>
    </p:embeddedFont>
    <p:embeddedFont>
      <p:font typeface="Arita Dotum Bold" charset="1" panose="02020603020101020101"/>
      <p:regular r:id="rId32"/>
    </p:embeddedFont>
    <p:embeddedFont>
      <p:font typeface="용이고딕-레귤러 Bold" charset="1" panose="00000000000000000000"/>
      <p:regular r:id="rId33"/>
    </p:embeddedFont>
    <p:embeddedFont>
      <p:font typeface="용이고딕-레귤러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HdnfzLkE.mp4" Type="http://schemas.openxmlformats.org/officeDocument/2006/relationships/video"/><Relationship Id="rId4" Target="../media/VAGHdnfzLkE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BF6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09776" y="-1393574"/>
            <a:ext cx="10816796" cy="108167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t="0" r="-2299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52878" y="3321686"/>
            <a:ext cx="8291936" cy="250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-121">
                <a:solidFill>
                  <a:srgbClr val="12127D"/>
                </a:solidFill>
                <a:latin typeface="TDTD타이틀굴림"/>
              </a:rPr>
              <a:t>Eco Save</a:t>
            </a:r>
          </a:p>
          <a:p>
            <a:pPr algn="l">
              <a:lnSpc>
                <a:spcPts val="5460"/>
              </a:lnSpc>
            </a:pPr>
            <a:r>
              <a:rPr lang="en-US" sz="3900" spc="-74">
                <a:solidFill>
                  <a:srgbClr val="12127D"/>
                </a:solidFill>
                <a:latin typeface="TDTD타이틀굴림"/>
                <a:ea typeface="TDTD타이틀굴림"/>
              </a:rPr>
              <a:t>: 전기료 지출 모니터링 및 </a:t>
            </a:r>
          </a:p>
          <a:p>
            <a:pPr algn="l" marL="0" indent="0" lvl="0">
              <a:lnSpc>
                <a:spcPts val="5460"/>
              </a:lnSpc>
              <a:spcBef>
                <a:spcPct val="0"/>
              </a:spcBef>
            </a:pPr>
            <a:r>
              <a:rPr lang="en-US" sz="3900" spc="-74">
                <a:solidFill>
                  <a:srgbClr val="12127D"/>
                </a:solidFill>
                <a:latin typeface="TDTD타이틀굴림"/>
                <a:ea typeface="TDTD타이틀굴림"/>
              </a:rPr>
              <a:t>   절약 커뮤니티 서비스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52878" y="1740532"/>
            <a:ext cx="870285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00BF63"/>
                </a:solidFill>
                <a:latin typeface="Montserrat Classic"/>
                <a:ea typeface="Montserrat Classic"/>
              </a:rPr>
              <a:t>2024-1학기 고급웹프로그래밍 기말프로젝트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2878" y="6821359"/>
            <a:ext cx="216058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DTD원고딕"/>
                <a:ea typeface="TDTD원고딕"/>
              </a:rPr>
              <a:t>6021104 최지현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6553200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로그인/회원가입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signup.js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정보 세팅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정보 세팅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메인페이지/전국챨린지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513351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화면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커뮤니티 화면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마이페이지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header.cs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헤더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footer.ejs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푸터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750302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102425"/>
                <a:gridCol w="4727945"/>
              </a:tblGrid>
              <a:tr h="727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세션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이번달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현재 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1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/mychallenge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절약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가장 최신 전기요금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나이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지난달대비 아낀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대비 상위 퍼센트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평균 전기요금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-나이대 대비 상위 퍼센트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내이대 평균 전기요금 금액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/countrychallenge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동네 절약 차트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금액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같은 동네 유저들의 평균 전기 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같은 동네 유저들의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/countrychallenge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전체 유저 절약 차트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금액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전체 유저들의 평균 전기 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전체 유저들의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810500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592270"/>
                <a:gridCol w="4238100"/>
              </a:tblGrid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이메일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이름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비밀번호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이메일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비밀번호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/kakao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카카오 로그인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/kakao/callback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카카오 로그인 redirect 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로그아웃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회원탈퇴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3260284" cy="7839075"/>
        </p:xfrm>
        <a:graphic>
          <a:graphicData uri="http://schemas.openxmlformats.org/drawingml/2006/table">
            <a:tbl>
              <a:tblPr/>
              <a:tblGrid>
                <a:gridCol w="1605593"/>
                <a:gridCol w="1700606"/>
                <a:gridCol w="2684432"/>
                <a:gridCol w="2592015"/>
                <a:gridCol w="4677639"/>
              </a:tblGrid>
              <a:tr h="72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/residenceInfo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유저정보 세팅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/residenceInfo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유저정보 세팅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닉네임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 수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동의 여부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9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/billpost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요금 등록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6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/mypage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/3month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3개월 리포트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- 3개월 이전이면서 가장 최신 날짜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한국전력공사 동네 가구 평균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334250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592270"/>
                <a:gridCol w="4238100"/>
              </a:tblGrid>
              <a:tr h="727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29394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프로필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전기요금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절약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 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아낀 금액에 대한 이미지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프로필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/billpost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요금 등록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417110"/>
        </p:xfrm>
        <a:graphic>
          <a:graphicData uri="http://schemas.openxmlformats.org/drawingml/2006/table">
            <a:tbl>
              <a:tblPr/>
              <a:tblGrid>
                <a:gridCol w="1770752"/>
                <a:gridCol w="1948274"/>
                <a:gridCol w="2272196"/>
                <a:gridCol w="2592270"/>
                <a:gridCol w="4238100"/>
              </a:tblGrid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선택 연월 별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계약 종별 전력데이터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한국 전력공사 계약종별 전력사용량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채팅 데이터 베이스 저장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세션 컬러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채팅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/wiki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위키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/wiki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위키 내용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논란 시 롤백을 위해 put이 아닌 post로 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절약 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3467100"/>
        </p:xfrm>
        <a:graphic>
          <a:graphicData uri="http://schemas.openxmlformats.org/drawingml/2006/table">
            <a:tbl>
              <a:tblPr/>
              <a:tblGrid>
                <a:gridCol w="1770752"/>
                <a:gridCol w="1948274"/>
                <a:gridCol w="2272196"/>
                <a:gridCol w="2592270"/>
                <a:gridCol w="4238100"/>
              </a:tblGrid>
              <a:tr h="731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1049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aireport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ai 분석리포트, 컨설팅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3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ai 분석리포트, 컨설팅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Google Gemini API 활용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전기요금, 나이대, 집구조, 가구원수, 주요 사용 전자기기수 기반 전기요금 분석 리포트 및 절약 컨설팅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971716" y="1901879"/>
            <a:ext cx="8039473" cy="6686162"/>
          </a:xfrm>
          <a:custGeom>
            <a:avLst/>
            <a:gdLst/>
            <a:ahLst/>
            <a:cxnLst/>
            <a:rect r="r" b="b" t="t" l="l"/>
            <a:pathLst>
              <a:path h="6686162" w="8039473">
                <a:moveTo>
                  <a:pt x="0" y="0"/>
                </a:moveTo>
                <a:lnTo>
                  <a:pt x="8039472" y="0"/>
                </a:lnTo>
                <a:lnTo>
                  <a:pt x="8039472" y="6686162"/>
                </a:lnTo>
                <a:lnTo>
                  <a:pt x="0" y="668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ERD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72929" y="1941677"/>
            <a:ext cx="3247038" cy="972247"/>
            <a:chOff x="0" y="0"/>
            <a:chExt cx="812800" cy="243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243373"/>
            </a:xfrm>
            <a:custGeom>
              <a:avLst/>
              <a:gdLst/>
              <a:ahLst/>
              <a:cxnLst/>
              <a:rect r="r" b="b" t="t" l="l"/>
              <a:pathLst>
                <a:path h="243373" w="812800">
                  <a:moveTo>
                    <a:pt x="121687" y="0"/>
                  </a:moveTo>
                  <a:lnTo>
                    <a:pt x="691113" y="0"/>
                  </a:lnTo>
                  <a:cubicBezTo>
                    <a:pt x="723387" y="0"/>
                    <a:pt x="754338" y="12821"/>
                    <a:pt x="777159" y="35641"/>
                  </a:cubicBezTo>
                  <a:cubicBezTo>
                    <a:pt x="799979" y="58462"/>
                    <a:pt x="812800" y="89413"/>
                    <a:pt x="812800" y="121687"/>
                  </a:cubicBezTo>
                  <a:lnTo>
                    <a:pt x="812800" y="121687"/>
                  </a:lnTo>
                  <a:cubicBezTo>
                    <a:pt x="812800" y="153960"/>
                    <a:pt x="799979" y="184911"/>
                    <a:pt x="777159" y="207732"/>
                  </a:cubicBezTo>
                  <a:cubicBezTo>
                    <a:pt x="754338" y="230553"/>
                    <a:pt x="723387" y="243373"/>
                    <a:pt x="691113" y="243373"/>
                  </a:cubicBezTo>
                  <a:lnTo>
                    <a:pt x="121687" y="243373"/>
                  </a:lnTo>
                  <a:cubicBezTo>
                    <a:pt x="89413" y="243373"/>
                    <a:pt x="58462" y="230553"/>
                    <a:pt x="35641" y="207732"/>
                  </a:cubicBezTo>
                  <a:cubicBezTo>
                    <a:pt x="12821" y="184911"/>
                    <a:pt x="0" y="153960"/>
                    <a:pt x="0" y="121687"/>
                  </a:cubicBezTo>
                  <a:lnTo>
                    <a:pt x="0" y="121687"/>
                  </a:lnTo>
                  <a:cubicBezTo>
                    <a:pt x="0" y="89413"/>
                    <a:pt x="12821" y="58462"/>
                    <a:pt x="35641" y="35641"/>
                  </a:cubicBezTo>
                  <a:cubicBezTo>
                    <a:pt x="58462" y="12821"/>
                    <a:pt x="89413" y="0"/>
                    <a:pt x="121687" y="0"/>
                  </a:cubicBezTo>
                  <a:close/>
                </a:path>
              </a:pathLst>
            </a:custGeom>
            <a:solidFill>
              <a:srgbClr val="0D8F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28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032636" y="3787096"/>
            <a:ext cx="2603382" cy="1096648"/>
            <a:chOff x="0" y="0"/>
            <a:chExt cx="970320" cy="40873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760459" y="5173880"/>
            <a:ext cx="3372527" cy="43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나의 요금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이번 달 내 요금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이번달 및 이전 연/월 요금 등록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내 요금 리포트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내 나이대 상위 퍼센트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전체 상위 퍼센트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전기 사용 비유/ 전달 대비 리포트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전기사용량을 상품에 비유 및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전달 대비 아낀 금액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우리 동네 절약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전체 사용자 절약 차트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59058" y="5173880"/>
            <a:ext cx="2869158" cy="252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전국 전력 사용량 차트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000000"/>
                </a:solidFill>
                <a:latin typeface="용이고딕-레귤러"/>
                <a:ea typeface="용이고딕-레귤러"/>
              </a:rPr>
              <a:t>- 한국 전력공사 계약종별 전력사용량 API 기반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연/월 선택 기능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오름차순/내림차순 선택 기능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주택/일반/교육/산업/농사/가로등용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1312" y="5173880"/>
            <a:ext cx="2577310" cy="18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위키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절약팁 기록 및 수정 기능 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채팅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000000"/>
                </a:solidFill>
                <a:latin typeface="용이고딕-레귤러"/>
                <a:ea typeface="용이고딕-레귤러"/>
              </a:rPr>
              <a:t>- websocket 활용 실시간 익명 채팅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81990" y="5173880"/>
            <a:ext cx="3092894" cy="47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프로필 확인 및 수정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프로필 확인 및 거주지 정보 수정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AI 분석 리포트/절약 컨설팅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3D3D3D"/>
                </a:solidFill>
                <a:latin typeface="용이고딕-레귤러"/>
                <a:ea typeface="용이고딕-레귤러"/>
              </a:rPr>
              <a:t>- Google gemini API 활용 전기요금 분석 리포트와 절약 컨설팅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3개월 리포트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한국 전력공사 가구 평균 전력사용량 활용 3개월 전 유저 전기요금, 실제 가구평균 전기요금. 전체 유저 전력요금 비교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절약퀴즈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절약 상식 OX 퀴즈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181599" y="4182366"/>
            <a:ext cx="2305456" cy="28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756">
                <a:solidFill>
                  <a:srgbClr val="FFFFFF"/>
                </a:solidFill>
                <a:ea typeface="용이고딕-레귤러 Bold"/>
              </a:rPr>
              <a:t>메인페이지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132986" y="3787096"/>
            <a:ext cx="2603382" cy="1096648"/>
            <a:chOff x="0" y="0"/>
            <a:chExt cx="970320" cy="4087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322460" y="4176461"/>
            <a:ext cx="2224435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 Bold"/>
              </a:rPr>
              <a:t>전국 챌린지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1405240" y="3787096"/>
            <a:ext cx="2603382" cy="1096648"/>
            <a:chOff x="0" y="0"/>
            <a:chExt cx="970320" cy="4087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642408" y="4176461"/>
            <a:ext cx="2129048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"/>
              </a:rPr>
              <a:t>커뮤니티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4655918" y="3787096"/>
            <a:ext cx="2603382" cy="1096648"/>
            <a:chOff x="0" y="0"/>
            <a:chExt cx="970320" cy="4087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4944276" y="4176461"/>
            <a:ext cx="2052738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 Bold"/>
              </a:rPr>
              <a:t>마이페이지</a:t>
            </a:r>
          </a:p>
        </p:txBody>
      </p:sp>
      <p:sp>
        <p:nvSpPr>
          <p:cNvPr name="AutoShape 55" id="55"/>
          <p:cNvSpPr/>
          <p:nvPr/>
        </p:nvSpPr>
        <p:spPr>
          <a:xfrm flipV="true">
            <a:off x="12687785" y="3325651"/>
            <a:ext cx="4763" cy="30576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5970645" y="3326311"/>
            <a:ext cx="0" cy="29833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1028216" y="3042601"/>
            <a:ext cx="0" cy="287642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6334327" y="3325651"/>
            <a:ext cx="0" cy="29899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>
            <a:off x="6329734" y="3330243"/>
            <a:ext cx="9647444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9452476" y="3343769"/>
            <a:ext cx="0" cy="287642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9875488" y="2299139"/>
            <a:ext cx="2305456" cy="28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756">
                <a:solidFill>
                  <a:srgbClr val="FFFFFF"/>
                </a:solidFill>
                <a:latin typeface="용이고딕-레귤러"/>
              </a:rPr>
              <a:t>EcoSave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440487" y="1085499"/>
            <a:ext cx="8210778" cy="821074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BF6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7128772" y="397198"/>
            <a:ext cx="9587348" cy="95873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6705024" y="4418052"/>
            <a:ext cx="4763" cy="2815098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290702" y="3915977"/>
            <a:ext cx="833407" cy="83340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11387" y="5279965"/>
            <a:ext cx="833407" cy="83340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11387" y="3935019"/>
            <a:ext cx="833407" cy="83340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290702" y="5279965"/>
            <a:ext cx="833407" cy="83340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11387" y="6643953"/>
            <a:ext cx="833407" cy="83340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290702" y="6643953"/>
            <a:ext cx="833407" cy="83340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423839" y="4150671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4524" y="5514658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4524" y="4169712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23839" y="5514658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4524" y="6878646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14444" y="4115503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35129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주요기능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35129" y="4115503"/>
            <a:ext cx="32296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타이틀굴림"/>
                <a:ea typeface="TDTD타이틀굴림"/>
              </a:rPr>
              <a:t>코드 구성/API/ERD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14444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개발 동기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35129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시연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23839" y="6878646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14444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기술 스택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90702" y="1482445"/>
            <a:ext cx="314521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ea typeface="TDTD타이틀굴림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7342" y="8209421"/>
            <a:ext cx="218297" cy="2182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FFC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36870" y="8209421"/>
            <a:ext cx="218297" cy="2182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8F12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8075644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8075644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69834" y="8403890"/>
            <a:ext cx="173797" cy="17379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52123" y="1153566"/>
            <a:ext cx="14635877" cy="8232681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242398" y="8365598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시연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1702" y="3539591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ea typeface="Arita Dotum Bold"/>
              </a:rPr>
              <a:t>경청해 주셔서 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97695" y="7369717"/>
            <a:ext cx="8292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FFFFFF"/>
                </a:solidFill>
                <a:ea typeface="Arita Dotum Light"/>
              </a:rPr>
              <a:t>명지대학교 융합소프트웨어학부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114" y="6443887"/>
            <a:ext cx="429577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 strike="noStrike" u="none">
                <a:solidFill>
                  <a:srgbClr val="FFFFFF"/>
                </a:solidFill>
                <a:latin typeface="Arita Dotum Light"/>
              </a:rPr>
              <a:t>+10-6532-0529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1702" y="6906802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FFFFFF"/>
                </a:solidFill>
                <a:latin typeface="Arita Dotum Light"/>
              </a:rPr>
              <a:t>gus104@naver.com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1702" y="5704747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17">
                <a:solidFill>
                  <a:srgbClr val="FFFFFF"/>
                </a:solidFill>
                <a:latin typeface="Arita Dotum Bold"/>
                <a:ea typeface="Arita Dotum Bold"/>
              </a:rPr>
              <a:t>60211704 최지현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66421" y="3219059"/>
            <a:ext cx="2732056" cy="3156787"/>
          </a:xfrm>
          <a:custGeom>
            <a:avLst/>
            <a:gdLst/>
            <a:ahLst/>
            <a:cxnLst/>
            <a:rect r="r" b="b" t="t" l="l"/>
            <a:pathLst>
              <a:path h="3156787" w="2732056">
                <a:moveTo>
                  <a:pt x="0" y="0"/>
                </a:moveTo>
                <a:lnTo>
                  <a:pt x="2732055" y="0"/>
                </a:lnTo>
                <a:lnTo>
                  <a:pt x="2732055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EcoSave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69834" y="2745255"/>
            <a:ext cx="173797" cy="17379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67364" y="2638065"/>
            <a:ext cx="82919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-56">
                <a:solidFill>
                  <a:srgbClr val="12127D"/>
                </a:solidFill>
                <a:ea typeface="TDTD평고딕"/>
              </a:rPr>
              <a:t>전기료 절약을 위한 전기료 지출 모니터링</a:t>
            </a:r>
          </a:p>
        </p:txBody>
      </p:sp>
      <p:sp>
        <p:nvSpPr>
          <p:cNvPr name="AutoShape 30" id="30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98266" y="3430970"/>
            <a:ext cx="8514196" cy="527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EcoSave는 사용자들이 전기요금을 관리하고 최적화하는 데 도움을 주는 전기요금 절약에 특화된 플랫폼입니다. 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 EcoSave는 </a:t>
            </a: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사용자가 전기요금을 등록한 후 직전달과의 요금을 비교하여 얼마나 절감했는지, 동네/전체유저와 비교하여 전기요금을 얼마나 지출했는지를 손쉽게 확인할 수 있는 기능을 제공합니다. 또한, 인공지능 기술을 활용하여 사용자의 전력 소비 패턴을 분석하고 최적의 전기요금 절약 방법을 제안합니다.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또한, 한국전력에서 제공하는 가구평균 전력량 API를통해 </a:t>
            </a: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3개월 전의 요금이 전체 가구평균과의 비교 리포트를 제공해줍니다. 이를 통해 사용자는 전력 소비를 최적화하고 전기요금을 절감할 수 있습니다. 전국의 계약 종별 전기요금을 차트로 쉽게 확인할 수 있는 기능도 제공하여 사용자들이 전력 소비에 대한 투명하고 신속한 정보를 얻을 수 있도록 합니다.</a:t>
            </a:r>
          </a:p>
          <a:p>
            <a:pPr algn="l">
              <a:lnSpc>
                <a:spcPts val="2839"/>
              </a:lnSpc>
            </a:pPr>
          </a:p>
          <a:p>
            <a:pPr algn="l" marL="0" indent="0" lvl="0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뿐만 아니라, ecosave는 사용자들 간의 지식을 공유하고 소통할 수 있는 위키 기능을 제공하며, 실시간 채팅 기능을 통해 사용자들이 서로 정보를 교환하고 질문에 대답할 수 있도록 지원합니다.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032636" y="2622497"/>
            <a:ext cx="5265825" cy="4711527"/>
          </a:xfrm>
          <a:custGeom>
            <a:avLst/>
            <a:gdLst/>
            <a:ahLst/>
            <a:cxnLst/>
            <a:rect r="r" b="b" t="t" l="l"/>
            <a:pathLst>
              <a:path h="4711527" w="5265825">
                <a:moveTo>
                  <a:pt x="0" y="0"/>
                </a:moveTo>
                <a:lnTo>
                  <a:pt x="5265824" y="0"/>
                </a:lnTo>
                <a:lnTo>
                  <a:pt x="5265824" y="4711527"/>
                </a:lnTo>
                <a:lnTo>
                  <a:pt x="0" y="471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32636" y="7532718"/>
            <a:ext cx="552400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56">
                <a:solidFill>
                  <a:srgbClr val="12127D"/>
                </a:solidFill>
                <a:ea typeface="TDTD평고딕"/>
              </a:rPr>
              <a:t>✓ 소비자 물가 상승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-56">
                <a:solidFill>
                  <a:srgbClr val="12127D"/>
                </a:solidFill>
                <a:latin typeface="TDTD평고딕"/>
                <a:ea typeface="TDTD평고딕"/>
              </a:rPr>
              <a:t>✓ 가계 경제 부담↑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429912" y="2417008"/>
            <a:ext cx="5218212" cy="4948215"/>
          </a:xfrm>
          <a:custGeom>
            <a:avLst/>
            <a:gdLst/>
            <a:ahLst/>
            <a:cxnLst/>
            <a:rect r="r" b="b" t="t" l="l"/>
            <a:pathLst>
              <a:path h="4948215" w="5218212">
                <a:moveTo>
                  <a:pt x="0" y="0"/>
                </a:moveTo>
                <a:lnTo>
                  <a:pt x="5218212" y="0"/>
                </a:lnTo>
                <a:lnTo>
                  <a:pt x="5218212" y="4948215"/>
                </a:lnTo>
                <a:lnTo>
                  <a:pt x="0" y="494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29912" y="7513669"/>
            <a:ext cx="582938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ea typeface="TDTD평고딕"/>
              </a:rPr>
              <a:t>✓  전기요금 인상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✓  가계 에너지 관련 고정지출↑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032636" y="2334628"/>
            <a:ext cx="5338480" cy="5820665"/>
          </a:xfrm>
          <a:custGeom>
            <a:avLst/>
            <a:gdLst/>
            <a:ahLst/>
            <a:cxnLst/>
            <a:rect r="r" b="b" t="t" l="l"/>
            <a:pathLst>
              <a:path h="5820665" w="5338480">
                <a:moveTo>
                  <a:pt x="0" y="0"/>
                </a:moveTo>
                <a:lnTo>
                  <a:pt x="5338480" y="0"/>
                </a:lnTo>
                <a:lnTo>
                  <a:pt x="5338480" y="5820665"/>
                </a:lnTo>
                <a:lnTo>
                  <a:pt x="0" y="582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333141" y="3896365"/>
            <a:ext cx="572621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✓ 소비를 줄이는 무지출, 짠테크, </a:t>
            </a:r>
          </a:p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   앱테크 유행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ea typeface="TDTD평고딕"/>
              </a:rPr>
              <a:t>✓ 서로 소비 패턴 점검해주는 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   “거지방” 등장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938218" y="2256539"/>
            <a:ext cx="4051784" cy="2642690"/>
            <a:chOff x="0" y="0"/>
            <a:chExt cx="5402378" cy="352358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기획/설계/디자인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38218" y="5054501"/>
            <a:ext cx="4051784" cy="2642690"/>
            <a:chOff x="0" y="0"/>
            <a:chExt cx="1152861" cy="7519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861" cy="751929"/>
            </a:xfrm>
            <a:custGeom>
              <a:avLst/>
              <a:gdLst/>
              <a:ahLst/>
              <a:cxnLst/>
              <a:rect r="r" b="b" t="t" l="l"/>
              <a:pathLst>
                <a:path h="751929" w="1152861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F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anchor="ctr" rtlCol="false" tIns="48330" lIns="48330" bIns="48330" rIns="4833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363" y="2256539"/>
            <a:ext cx="4051784" cy="2642690"/>
            <a:chOff x="0" y="0"/>
            <a:chExt cx="5402378" cy="352358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프론트엔드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0549" y="1434207"/>
              <a:ext cx="3864927" cy="34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5363" y="5054501"/>
            <a:ext cx="4051784" cy="2642690"/>
            <a:chOff x="0" y="0"/>
            <a:chExt cx="5402378" cy="352358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백엔드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52508" y="2256539"/>
            <a:ext cx="4051784" cy="2642690"/>
            <a:chOff x="0" y="0"/>
            <a:chExt cx="5402378" cy="352358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통신 링크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50549" y="855589"/>
              <a:ext cx="2703748" cy="452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3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50549" y="1434207"/>
              <a:ext cx="3864927" cy="34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1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50549" y="2076574"/>
              <a:ext cx="4301279" cy="93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4"/>
                </a:lnSpc>
              </a:pPr>
            </a:p>
            <a:p>
              <a:pPr algn="l">
                <a:lnSpc>
                  <a:spcPts val="1864"/>
                </a:lnSpc>
              </a:pPr>
            </a:p>
            <a:p>
              <a:pPr algn="l" marL="0" indent="0" lvl="0">
                <a:lnSpc>
                  <a:spcPts val="18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52508" y="5054501"/>
            <a:ext cx="4051784" cy="2642690"/>
            <a:chOff x="0" y="0"/>
            <a:chExt cx="5402378" cy="352358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백엔드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9551552" y="4842021"/>
            <a:ext cx="3370636" cy="3370636"/>
          </a:xfrm>
          <a:custGeom>
            <a:avLst/>
            <a:gdLst/>
            <a:ahLst/>
            <a:cxnLst/>
            <a:rect r="r" b="b" t="t" l="l"/>
            <a:pathLst>
              <a:path h="3370636" w="3370636">
                <a:moveTo>
                  <a:pt x="0" y="0"/>
                </a:moveTo>
                <a:lnTo>
                  <a:pt x="3370636" y="0"/>
                </a:lnTo>
                <a:lnTo>
                  <a:pt x="3370636" y="3370636"/>
                </a:lnTo>
                <a:lnTo>
                  <a:pt x="0" y="337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405977" y="2965504"/>
            <a:ext cx="3116265" cy="1558133"/>
          </a:xfrm>
          <a:custGeom>
            <a:avLst/>
            <a:gdLst/>
            <a:ahLst/>
            <a:cxnLst/>
            <a:rect r="r" b="b" t="t" l="l"/>
            <a:pathLst>
              <a:path h="1558133" w="3116265">
                <a:moveTo>
                  <a:pt x="0" y="0"/>
                </a:moveTo>
                <a:lnTo>
                  <a:pt x="3116266" y="0"/>
                </a:lnTo>
                <a:lnTo>
                  <a:pt x="3116266" y="1558132"/>
                </a:lnTo>
                <a:lnTo>
                  <a:pt x="0" y="155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405977" y="6006452"/>
            <a:ext cx="3015138" cy="1844041"/>
          </a:xfrm>
          <a:custGeom>
            <a:avLst/>
            <a:gdLst/>
            <a:ahLst/>
            <a:cxnLst/>
            <a:rect r="r" b="b" t="t" l="l"/>
            <a:pathLst>
              <a:path h="1844041" w="3015138">
                <a:moveTo>
                  <a:pt x="0" y="0"/>
                </a:moveTo>
                <a:lnTo>
                  <a:pt x="3015139" y="0"/>
                </a:lnTo>
                <a:lnTo>
                  <a:pt x="3015139" y="1844041"/>
                </a:lnTo>
                <a:lnTo>
                  <a:pt x="0" y="1844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709533" y="5690954"/>
            <a:ext cx="2509155" cy="836385"/>
          </a:xfrm>
          <a:custGeom>
            <a:avLst/>
            <a:gdLst/>
            <a:ahLst/>
            <a:cxnLst/>
            <a:rect r="r" b="b" t="t" l="l"/>
            <a:pathLst>
              <a:path h="836385" w="2509155">
                <a:moveTo>
                  <a:pt x="0" y="0"/>
                </a:moveTo>
                <a:lnTo>
                  <a:pt x="2509154" y="0"/>
                </a:lnTo>
                <a:lnTo>
                  <a:pt x="2509154" y="836385"/>
                </a:lnTo>
                <a:lnTo>
                  <a:pt x="0" y="83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333027" y="3136381"/>
            <a:ext cx="1729603" cy="970900"/>
          </a:xfrm>
          <a:custGeom>
            <a:avLst/>
            <a:gdLst/>
            <a:ahLst/>
            <a:cxnLst/>
            <a:rect r="r" b="b" t="t" l="l"/>
            <a:pathLst>
              <a:path h="970900" w="1729603">
                <a:moveTo>
                  <a:pt x="0" y="0"/>
                </a:moveTo>
                <a:lnTo>
                  <a:pt x="1729603" y="0"/>
                </a:lnTo>
                <a:lnTo>
                  <a:pt x="1729603" y="970900"/>
                </a:lnTo>
                <a:lnTo>
                  <a:pt x="0" y="97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816272" y="3196677"/>
            <a:ext cx="3232379" cy="1078301"/>
          </a:xfrm>
          <a:custGeom>
            <a:avLst/>
            <a:gdLst/>
            <a:ahLst/>
            <a:cxnLst/>
            <a:rect r="r" b="b" t="t" l="l"/>
            <a:pathLst>
              <a:path h="1078301" w="3232379">
                <a:moveTo>
                  <a:pt x="0" y="0"/>
                </a:moveTo>
                <a:lnTo>
                  <a:pt x="3232379" y="0"/>
                </a:lnTo>
                <a:lnTo>
                  <a:pt x="3232379" y="1078302"/>
                </a:lnTo>
                <a:lnTo>
                  <a:pt x="0" y="1078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3959327" y="5244960"/>
            <a:ext cx="2926921" cy="2195191"/>
          </a:xfrm>
          <a:custGeom>
            <a:avLst/>
            <a:gdLst/>
            <a:ahLst/>
            <a:cxnLst/>
            <a:rect r="r" b="b" t="t" l="l"/>
            <a:pathLst>
              <a:path h="2195191" w="2926921">
                <a:moveTo>
                  <a:pt x="0" y="0"/>
                </a:moveTo>
                <a:lnTo>
                  <a:pt x="2926921" y="0"/>
                </a:lnTo>
                <a:lnTo>
                  <a:pt x="2926921" y="2195191"/>
                </a:lnTo>
                <a:lnTo>
                  <a:pt x="0" y="219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5351130" y="5350251"/>
            <a:ext cx="255919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5271FF"/>
                </a:solidFill>
                <a:ea typeface="Arita Dotum Bold"/>
              </a:rPr>
              <a:t>백엔드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기술 스택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소개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기술 스택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361679" y="7917912"/>
            <a:ext cx="4897621" cy="80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원고딕"/>
              </a:rPr>
              <a:t>+ Google Gemini API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원고딕"/>
                <a:ea typeface="TDTD원고딕"/>
              </a:rPr>
              <a:t>+ 한국전력공사_가구평균 전력사용량 open API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원고딕"/>
                <a:ea typeface="TDTD원고딕"/>
              </a:rPr>
              <a:t>+ 한국전력공사_계약종별 전력사용량 open API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688158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config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config.json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Mysql 데이터 베이스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Sequelize 초기화, 데이터베이스 모델 정의,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모델 간의 연관 관계 설정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user_info.js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요금 및 리포트, 컨설팅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residence_info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거주지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wiki.js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절약 위키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chat.js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실시간 채팅 데이터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절약 퀴즈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802911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passport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사용자 인증 및 인가를 관리 Passport 미들웨어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kakaoStrategy.js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Passport를 사용하여 카카오 OAuth 처리 전략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localStrategy.js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Passport를 사용하여 로컬 인증 처리 전략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routes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메인페이지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회원 관리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middlewares.js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여부 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전국 챌린지 페이지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커뮤니티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퀴즈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aireport.js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AI 분석 리포트, 컨설팅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298184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signup.ejs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정보 세팅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header.ejs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헤더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footer.ejs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푸터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DAGGrEjwlLU</dc:identifier>
  <dcterms:modified xsi:type="dcterms:W3CDTF">2011-08-01T06:04:30Z</dcterms:modified>
  <cp:revision>1</cp:revision>
  <dc:title>EcoSave</dc:title>
</cp:coreProperties>
</file>